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96" r:id="rId3"/>
    <p:sldId id="258" r:id="rId4"/>
    <p:sldId id="297" r:id="rId5"/>
    <p:sldId id="280" r:id="rId6"/>
    <p:sldId id="287" r:id="rId7"/>
    <p:sldId id="294" r:id="rId8"/>
    <p:sldId id="290" r:id="rId9"/>
    <p:sldId id="291" r:id="rId10"/>
    <p:sldId id="298" r:id="rId11"/>
    <p:sldId id="295" r:id="rId12"/>
    <p:sldId id="293" r:id="rId13"/>
    <p:sldId id="283" r:id="rId14"/>
    <p:sldId id="289" r:id="rId15"/>
    <p:sldId id="267" r:id="rId16"/>
  </p:sldIdLst>
  <p:sldSz cx="24384000" cy="13716000"/>
  <p:notesSz cx="6858000" cy="9144000"/>
  <p:embeddedFontLst>
    <p:embeddedFont>
      <p:font typeface="a고딕10" panose="02020600000000000000" pitchFamily="18" charset="-127"/>
      <p:regular r:id="rId18"/>
    </p:embeddedFont>
    <p:embeddedFont>
      <p:font typeface="Noto Sans KR Black" panose="020B0600000101010101" charset="-127"/>
      <p:bold r:id="rId19"/>
    </p:embeddedFont>
    <p:embeddedFont>
      <p:font typeface="Noto Sans KR Bold" panose="020B0800000000000000" pitchFamily="34" charset="-127"/>
      <p:bold r:id="rId20"/>
    </p:embeddedFont>
    <p:embeddedFont>
      <p:font typeface="Noto Sans KR Medium" panose="020B0600000101010101" charset="-127"/>
      <p:regular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Helvetica Neue" panose="020B0600000101010101" charset="0"/>
      <p:regular r:id="rId26"/>
      <p:bold r:id="rId27"/>
      <p:italic r:id="rId28"/>
      <p:boldItalic r:id="rId29"/>
    </p:embeddedFont>
    <p:embeddedFont>
      <p:font typeface="Helvetica Neue Light" panose="020B0600000101010101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hXrKN6WLTKZ2uTUtJ4DgffNdaV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9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2544" autoAdjust="0"/>
  </p:normalViewPr>
  <p:slideViewPr>
    <p:cSldViewPr snapToGrid="0">
      <p:cViewPr varScale="1">
        <p:scale>
          <a:sx n="31" d="100"/>
          <a:sy n="31" d="100"/>
        </p:scale>
        <p:origin x="148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viewProps" Target="viewProps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</a:t>
            </a:r>
            <a:r>
              <a:rPr lang="ko-KR" altLang="en-US" dirty="0"/>
              <a:t>을 이용해서 </a:t>
            </a:r>
            <a:r>
              <a:rPr lang="en-US" altLang="ko-KR" dirty="0" err="1"/>
              <a:t>CricularProgressIndicator</a:t>
            </a:r>
            <a:r>
              <a:rPr lang="ko-KR" altLang="en-US" dirty="0"/>
              <a:t>위에 </a:t>
            </a:r>
            <a:r>
              <a:rPr lang="en-US" altLang="ko-KR" dirty="0"/>
              <a:t>Text</a:t>
            </a:r>
            <a:r>
              <a:rPr lang="ko-KR" altLang="en-US" dirty="0"/>
              <a:t>를 쌓았고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Floating action button</a:t>
            </a:r>
            <a:r>
              <a:rPr lang="ko-KR" altLang="en-US" dirty="0"/>
              <a:t>을 이용해서</a:t>
            </a:r>
            <a:r>
              <a:rPr lang="en-US" altLang="ko-KR" dirty="0"/>
              <a:t>,</a:t>
            </a:r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49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2257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24571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15542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96169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4809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1707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2525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6054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6051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Center</a:t>
            </a:r>
            <a:r>
              <a:rPr lang="ko-KR" altLang="en-US" dirty="0"/>
              <a:t>를 이용해서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 이미지와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텍스트와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버튼을 가운데로 정렬했습니다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Lottie.asset</a:t>
            </a:r>
            <a:r>
              <a:rPr lang="ko-KR" altLang="en-US" dirty="0"/>
              <a:t>을 이용해서 </a:t>
            </a:r>
            <a:r>
              <a:rPr lang="en-US" altLang="ko-KR" dirty="0" err="1"/>
              <a:t>qr.json</a:t>
            </a:r>
            <a:r>
              <a:rPr lang="ko-KR" altLang="en-US" dirty="0"/>
              <a:t>으로 움직이는 걸 구현했어요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QR</a:t>
            </a:r>
            <a:r>
              <a:rPr lang="ko-KR" altLang="en-US" dirty="0"/>
              <a:t>코드는 코드 만드는 사이트를 이용해서 </a:t>
            </a:r>
            <a:r>
              <a:rPr lang="ko-KR" altLang="en-US" dirty="0" err="1"/>
              <a:t>만들없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2516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</a:t>
            </a:r>
            <a:r>
              <a:rPr lang="ko-KR" altLang="en-US" dirty="0"/>
              <a:t>을 이용해서 </a:t>
            </a:r>
            <a:r>
              <a:rPr lang="en-US" altLang="ko-KR" dirty="0" err="1"/>
              <a:t>CricularProgressIndicator</a:t>
            </a:r>
            <a:r>
              <a:rPr lang="ko-KR" altLang="en-US" dirty="0"/>
              <a:t>위에 </a:t>
            </a:r>
            <a:r>
              <a:rPr lang="en-US" altLang="ko-KR" dirty="0"/>
              <a:t>Text</a:t>
            </a:r>
            <a:r>
              <a:rPr lang="ko-KR" altLang="en-US" dirty="0"/>
              <a:t>를 쌓았고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Floating action button</a:t>
            </a:r>
            <a:r>
              <a:rPr lang="ko-KR" altLang="en-US" dirty="0"/>
              <a:t>을 이용해서</a:t>
            </a:r>
            <a:r>
              <a:rPr lang="en-US" altLang="ko-KR" dirty="0"/>
              <a:t>,</a:t>
            </a:r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7042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의제">
  <p:cSld name="의제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marL="1371600" lvl="2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marL="1828800" lvl="3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역서">
  <p:cSld name="내역서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>
            <a:spLocks noGrp="1"/>
          </p:cNvSpPr>
          <p:nvPr>
            <p:ph type="body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중요한 사실">
  <p:cSld name="중요한 사실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body" idx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2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인용">
  <p:cSld name="인용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body" idx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body" idx="2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 - 3장">
  <p:cSld name="사진 - 3장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>
            <a:spLocks noGrp="1"/>
          </p:cNvSpPr>
          <p:nvPr>
            <p:ph type="pic" idx="3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27"/>
          <p:cNvSpPr>
            <a:spLocks noGrp="1"/>
          </p:cNvSpPr>
          <p:nvPr>
            <p:ph type="pic" idx="4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">
  <p:cSld name="사진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>
            <a:spLocks noGrp="1"/>
          </p:cNvSpPr>
          <p:nvPr>
            <p:ph type="pic" idx="2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페이지">
  <p:cSld name="빈 페이지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 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부제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">
  <p:cSld name="제목 및 사진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>
            <a:spLocks noGrp="1"/>
          </p:cNvSpPr>
          <p:nvPr>
            <p:ph type="pic" idx="2"/>
          </p:nvPr>
        </p:nvSpPr>
        <p:spPr>
          <a:xfrm>
            <a:off x="-1155700" y="-1295400"/>
            <a:ext cx="26746199" cy="1601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3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 대체">
  <p:cSld name="제목 및 사진 대체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>
            <a:spLocks noGrp="1"/>
          </p:cNvSpPr>
          <p:nvPr>
            <p:ph type="pic" idx="2"/>
          </p:nvPr>
        </p:nvSpPr>
        <p:spPr>
          <a:xfrm>
            <a:off x="10972800" y="-203200"/>
            <a:ext cx="12144836" cy="141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분점">
  <p:cSld name="구분점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, 구분점 및 사진">
  <p:cSld name="제목, 구분점 및 사진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>
            <a:spLocks noGrp="1"/>
          </p:cNvSpPr>
          <p:nvPr>
            <p:ph type="pic" idx="3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섹션">
  <p:cSld name="섹션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전용">
  <p:cSld name="제목 전용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517625" y="1934725"/>
            <a:ext cx="1084436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ko-KR" altLang="en-US" sz="75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층간소음</a:t>
            </a:r>
            <a:r>
              <a:rPr lang="en-US" altLang="ko-KR" sz="75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75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함께 해결해요</a:t>
            </a:r>
            <a:r>
              <a:rPr lang="en-US" altLang="ko-KR" sz="75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!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pic>
        <p:nvPicPr>
          <p:cNvPr id="86" name="Google Shape;86;p1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1517624" y="3319345"/>
            <a:ext cx="17983713" cy="850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ko-KR" altLang="en-US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층간소음이 모지</a:t>
            </a:r>
            <a:r>
              <a:rPr lang="en-US" altLang="ko-KR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 </a:t>
            </a:r>
            <a:r>
              <a:rPr lang="ko-KR" altLang="en-US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팀 </a:t>
            </a:r>
            <a:r>
              <a:rPr lang="en-US" altLang="ko-KR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– </a:t>
            </a:r>
            <a:r>
              <a:rPr lang="ko-KR" altLang="en-US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김승미</a:t>
            </a:r>
            <a:r>
              <a:rPr lang="en-US" altLang="ko-KR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유정기</a:t>
            </a:r>
            <a:r>
              <a:rPr lang="en-US" altLang="ko-KR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이현주</a:t>
            </a:r>
            <a:r>
              <a:rPr lang="en-US" altLang="ko-KR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정찬효</a:t>
            </a:r>
            <a:endParaRPr sz="1000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14D15859-BC6C-4922-9639-B8B25949C5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1746" y="2819737"/>
            <a:ext cx="11026587" cy="994118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Widget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BuildContext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Scaffold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appBar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AppBar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Colors.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actions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[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IconButton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exit_to_app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highlightColor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Colors.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onPressed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() =&gt;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logout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IconButton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history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highlightColor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Colors.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onPressed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Navigator.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MaterialPageRoute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builder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(_) =&gt;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HistoryPage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IconButton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center_focus_weak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highlightColor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Colors.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onPressed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() =&gt;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scan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body: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tabs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currentIndex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bottomNavigationBar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BottomNavigationBar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BottomNavigationBarType.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onTap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onNavTap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currentIndex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currentIndex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[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BottomNavigationBarItem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show_chart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고딕10" panose="02020600000000000000" pitchFamily="18" charset="-127"/>
                <a:ea typeface="a고딕10" panose="02020600000000000000" pitchFamily="18" charset="-127"/>
              </a:rPr>
              <a:t>소음 측정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BottomNavigationBarItem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Icons.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tag_faces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고딕10" panose="02020600000000000000" pitchFamily="18" charset="-127"/>
                <a:ea typeface="a고딕10" panose="02020600000000000000" pitchFamily="18" charset="-127"/>
              </a:rPr>
              <a:t>이모티콘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디자인 </a:t>
            </a:r>
            <a:r>
              <a:rPr lang="en-US" altLang="ko-KR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 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앱 스크린샷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35079" y="2921924"/>
            <a:ext cx="5533292" cy="97067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스크린샷, 시계이(가) 표시된 사진&#10;&#10;자동 생성된 설명">
            <a:extLst>
              <a:ext uri="{FF2B5EF4-FFF2-40B4-BE49-F238E27FC236}">
                <a16:creationId xmlns:a16="http://schemas.microsoft.com/office/drawing/2014/main" id="{E4D80A1B-DAA2-4796-8B32-669F5C9B74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71" b="5525"/>
          <a:stretch/>
        </p:blipFill>
        <p:spPr>
          <a:xfrm>
            <a:off x="1535080" y="2510118"/>
            <a:ext cx="5533292" cy="10560423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AFE214B7-617F-4514-90FC-779BC081F0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71" b="5525"/>
          <a:stretch/>
        </p:blipFill>
        <p:spPr>
          <a:xfrm>
            <a:off x="1535080" y="2510118"/>
            <a:ext cx="5533291" cy="10560423"/>
          </a:xfrm>
          <a:prstGeom prst="rect">
            <a:avLst/>
          </a:prstGeom>
        </p:spPr>
      </p:pic>
      <p:sp>
        <p:nvSpPr>
          <p:cNvPr id="7" name="Google Shape;108;p3">
            <a:extLst>
              <a:ext uri="{FF2B5EF4-FFF2-40B4-BE49-F238E27FC236}">
                <a16:creationId xmlns:a16="http://schemas.microsoft.com/office/drawing/2014/main" id="{D5A2F9B9-2143-40A9-8FE6-E5B831FD3B31}"/>
              </a:ext>
            </a:extLst>
          </p:cNvPr>
          <p:cNvSpPr txBox="1"/>
          <p:nvPr/>
        </p:nvSpPr>
        <p:spPr>
          <a:xfrm>
            <a:off x="9801746" y="1169710"/>
            <a:ext cx="12408877" cy="106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기능 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: 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데시벨 측정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972178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디자인 </a:t>
            </a:r>
            <a:r>
              <a:rPr lang="en-US" altLang="ko-KR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 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앱 스크린샷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35079" y="2921924"/>
            <a:ext cx="5533292" cy="97067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스크린샷, 시계이(가) 표시된 사진&#10;&#10;자동 생성된 설명">
            <a:extLst>
              <a:ext uri="{FF2B5EF4-FFF2-40B4-BE49-F238E27FC236}">
                <a16:creationId xmlns:a16="http://schemas.microsoft.com/office/drawing/2014/main" id="{E4D80A1B-DAA2-4796-8B32-669F5C9B74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71" b="5525"/>
          <a:stretch/>
        </p:blipFill>
        <p:spPr>
          <a:xfrm>
            <a:off x="1535080" y="2510118"/>
            <a:ext cx="5533292" cy="10560423"/>
          </a:xfrm>
          <a:prstGeom prst="rect">
            <a:avLst/>
          </a:prstGeom>
        </p:spPr>
      </p:pic>
      <p:sp>
        <p:nvSpPr>
          <p:cNvPr id="7" name="Google Shape;108;p3">
            <a:extLst>
              <a:ext uri="{FF2B5EF4-FFF2-40B4-BE49-F238E27FC236}">
                <a16:creationId xmlns:a16="http://schemas.microsoft.com/office/drawing/2014/main" id="{D5A2F9B9-2143-40A9-8FE6-E5B831FD3B31}"/>
              </a:ext>
            </a:extLst>
          </p:cNvPr>
          <p:cNvSpPr txBox="1"/>
          <p:nvPr/>
        </p:nvSpPr>
        <p:spPr>
          <a:xfrm>
            <a:off x="9781745" y="1169710"/>
            <a:ext cx="12408877" cy="106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기능 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: 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데시벨 측정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24A2D18-9C7C-4B54-931B-7319289340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81745" y="2432313"/>
            <a:ext cx="11026587" cy="563231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Widget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BuildContext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getAll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return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Scaffold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appBar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AppBar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고딕10" panose="02020600000000000000" pitchFamily="18" charset="-127"/>
                <a:ea typeface="a고딕10" panose="02020600000000000000" pitchFamily="18" charset="-127"/>
              </a:rPr>
              <a:t>층간소음 녹음내역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body: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children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&lt;Widget&gt;[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generateRow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Expanded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ListView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builder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itemCount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history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scrollDirection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Axis.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vertical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itemBuilder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(_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=&gt;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generateRow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]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ko-KR" altLang="ko-KR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65871517-CAE6-4558-9CC7-AE7FD39767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40" b="5368"/>
          <a:stretch/>
        </p:blipFill>
        <p:spPr>
          <a:xfrm>
            <a:off x="1504938" y="2432313"/>
            <a:ext cx="5593573" cy="1068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11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디자인 </a:t>
            </a:r>
            <a:r>
              <a:rPr lang="en-US" altLang="ko-KR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 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앱 스크린샷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35079" y="2921924"/>
            <a:ext cx="5533292" cy="97067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227B16ED-BEFD-449F-87C4-58785C1E1E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66" b="5530"/>
          <a:stretch/>
        </p:blipFill>
        <p:spPr>
          <a:xfrm>
            <a:off x="1535080" y="2510117"/>
            <a:ext cx="5533291" cy="10560423"/>
          </a:xfrm>
          <a:prstGeom prst="rect">
            <a:avLst/>
          </a:prstGeom>
        </p:spPr>
      </p:pic>
      <p:sp>
        <p:nvSpPr>
          <p:cNvPr id="13" name="Google Shape;108;p3">
            <a:extLst>
              <a:ext uri="{FF2B5EF4-FFF2-40B4-BE49-F238E27FC236}">
                <a16:creationId xmlns:a16="http://schemas.microsoft.com/office/drawing/2014/main" id="{02F9B4B9-353A-4D4A-9775-CD7550861875}"/>
              </a:ext>
            </a:extLst>
          </p:cNvPr>
          <p:cNvSpPr txBox="1"/>
          <p:nvPr/>
        </p:nvSpPr>
        <p:spPr>
          <a:xfrm>
            <a:off x="9801746" y="1430233"/>
            <a:ext cx="12408877" cy="106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기능 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: </a:t>
            </a:r>
            <a:r>
              <a:rPr lang="ko-KR" altLang="en-US" sz="48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이모티콘을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이용한 채팅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CDD04239-808D-42DC-88D2-FD540DFD3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1746" y="3129357"/>
            <a:ext cx="11767336" cy="994118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Widget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generateRow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BuildContext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Container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MediaQuery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.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size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EdgeInsets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all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alignment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==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me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?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Alignment.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centerLeft</a:t>
            </a:r>
            <a:b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Alignment.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centerRight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crossAxisAlignment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==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me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?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CrossAxisAlignment.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start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CrossAxisAlignment.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children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&lt;Widget&gt;[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Colors.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black12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Container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EdgeInsets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only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Colors.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ko-KR" altLang="ko-KR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98EC5CE0-0017-46A8-A9ED-8A5AE83855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36098" y="1227283"/>
            <a:ext cx="5609228" cy="15696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ko-KR" altLang="ko-KR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firebase_core</a:t>
            </a:r>
            <a:r>
              <a:rPr kumimoji="0" lang="ko-KR" altLang="ko-KR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^0.4.5</a:t>
            </a:r>
            <a:br>
              <a:rPr kumimoji="0" lang="ko-KR" altLang="ko-KR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cloud_firestore</a:t>
            </a:r>
            <a:r>
              <a:rPr kumimoji="0" lang="ko-KR" altLang="ko-KR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^0.13.7</a:t>
            </a:r>
            <a:endParaRPr kumimoji="0" lang="en-US" altLang="ko-KR" sz="32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emoji_picker</a:t>
            </a:r>
            <a:r>
              <a:rPr kumimoji="0" lang="ko-KR" altLang="ko-KR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^0.1.0</a:t>
            </a:r>
            <a:endParaRPr kumimoji="0" lang="ko-KR" altLang="ko-KR" sz="6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658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7456623" y="5737094"/>
            <a:ext cx="7905298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결과물 시연하기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5563164" y="5433625"/>
            <a:ext cx="2094523" cy="2094523"/>
          </a:xfrm>
          <a:prstGeom prst="rect">
            <a:avLst/>
          </a:prstGeom>
        </p:spPr>
      </p:pic>
      <p:sp>
        <p:nvSpPr>
          <p:cNvPr id="4" name="Google Shape;108;p3"/>
          <p:cNvSpPr txBox="1"/>
          <p:nvPr/>
        </p:nvSpPr>
        <p:spPr>
          <a:xfrm>
            <a:off x="6394832" y="7763241"/>
            <a:ext cx="12408877" cy="822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완성한 앱의 시연 영상을 첨부하거나</a:t>
            </a:r>
            <a:r>
              <a:rPr lang="en-US" altLang="ko-KR" sz="3600" dirty="0">
                <a:solidFill>
                  <a:schemeClr val="bg1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실제 시연을 진행해 주세요</a:t>
            </a:r>
            <a:r>
              <a:rPr lang="en-US" altLang="ko-KR" sz="3600" dirty="0">
                <a:solidFill>
                  <a:schemeClr val="bg1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40584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층간소음">
            <a:hlinkClick r:id="" action="ppaction://media"/>
            <a:extLst>
              <a:ext uri="{FF2B5EF4-FFF2-40B4-BE49-F238E27FC236}">
                <a16:creationId xmlns:a16="http://schemas.microsoft.com/office/drawing/2014/main" id="{0CB3C38E-A112-4150-B4C4-F0600C6AC6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56526" y="517408"/>
            <a:ext cx="6870948" cy="1221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8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8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2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2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 txBox="1"/>
          <p:nvPr/>
        </p:nvSpPr>
        <p:spPr>
          <a:xfrm>
            <a:off x="1517625" y="1934725"/>
            <a:ext cx="666360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 dirty="0" err="1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감사합니다</a:t>
            </a:r>
            <a:r>
              <a:rPr lang="en-US" sz="7500" i="0" u="none" strike="noStrike" cap="none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 👍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7;p3">
            <a:extLst>
              <a:ext uri="{FF2B5EF4-FFF2-40B4-BE49-F238E27FC236}">
                <a16:creationId xmlns:a16="http://schemas.microsoft.com/office/drawing/2014/main" id="{75F1CB38-AB52-493D-9970-A1689F1512FA}"/>
              </a:ext>
            </a:extLst>
          </p:cNvPr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아이디어 브레인스토밍 과정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3" name="Google Shape;108;p3">
            <a:extLst>
              <a:ext uri="{FF2B5EF4-FFF2-40B4-BE49-F238E27FC236}">
                <a16:creationId xmlns:a16="http://schemas.microsoft.com/office/drawing/2014/main" id="{F060B2F4-7526-46CE-9CD0-B1C47DE9B30F}"/>
              </a:ext>
            </a:extLst>
          </p:cNvPr>
          <p:cNvSpPr txBox="1"/>
          <p:nvPr/>
        </p:nvSpPr>
        <p:spPr>
          <a:xfrm>
            <a:off x="1219201" y="3422719"/>
            <a:ext cx="18264553" cy="394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685800" indent="-685800">
              <a:lnSpc>
                <a:spcPct val="130000"/>
              </a:lnSpc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요즘 더운데 짜증도 나는데 마침 코로나로 인하여 집에만 들어가 있어야 하는데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.. 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윗집에서 시끄러운데 윗집 사람은 온몸에 </a:t>
            </a:r>
            <a:r>
              <a:rPr lang="ko-KR" altLang="en-US" sz="48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용이있는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건달 아저씨 혼자 사는데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.. 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코로나 걸렸을 지도 모르는데 윗집 아저씨 성함이 </a:t>
            </a:r>
            <a:r>
              <a:rPr lang="ko-KR" altLang="en-US" sz="48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곽두팔인데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EE5C14A-477D-478E-8B14-75A7EB3DD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6156" y="6858000"/>
            <a:ext cx="7928511" cy="583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006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아이디어 브레인스토밍 과정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996773-9766-4850-A35D-F9666E859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1" y="2893181"/>
            <a:ext cx="10420064" cy="90119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E2EDE25-59F3-49C5-B357-691D0CC57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0930" y="4550174"/>
            <a:ext cx="9964271" cy="56979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7;p3">
            <a:extLst>
              <a:ext uri="{FF2B5EF4-FFF2-40B4-BE49-F238E27FC236}">
                <a16:creationId xmlns:a16="http://schemas.microsoft.com/office/drawing/2014/main" id="{75F1CB38-AB52-493D-9970-A1689F1512FA}"/>
              </a:ext>
            </a:extLst>
          </p:cNvPr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아이디어 브레인스토밍 과정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3" name="Google Shape;108;p3">
            <a:extLst>
              <a:ext uri="{FF2B5EF4-FFF2-40B4-BE49-F238E27FC236}">
                <a16:creationId xmlns:a16="http://schemas.microsoft.com/office/drawing/2014/main" id="{F060B2F4-7526-46CE-9CD0-B1C47DE9B30F}"/>
              </a:ext>
            </a:extLst>
          </p:cNvPr>
          <p:cNvSpPr txBox="1"/>
          <p:nvPr/>
        </p:nvSpPr>
        <p:spPr>
          <a:xfrm>
            <a:off x="1219201" y="3422719"/>
            <a:ext cx="18264553" cy="586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685800" indent="-685800">
              <a:lnSpc>
                <a:spcPct val="130000"/>
              </a:lnSpc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직접 찾아가기 여간 </a:t>
            </a:r>
            <a:r>
              <a:rPr lang="ko-KR" altLang="en-US" sz="48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어려운게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아닙니다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 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직접 찾아가지 않는데 상호간의 기분을 </a:t>
            </a:r>
            <a:r>
              <a:rPr lang="ko-KR" altLang="en-US" sz="48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위트있게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표현하는 방법이 뭐가 </a:t>
            </a:r>
            <a:r>
              <a:rPr lang="ko-KR" altLang="en-US" sz="48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있을까에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대하여 고민을 좀 해보았습니다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 </a:t>
            </a:r>
          </a:p>
          <a:p>
            <a:pPr marL="685800" indent="-685800">
              <a:lnSpc>
                <a:spcPct val="130000"/>
              </a:lnSpc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685800" indent="-685800">
              <a:lnSpc>
                <a:spcPct val="130000"/>
              </a:lnSpc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육두문자를 전달하여 직접 마주하는 방법보다 </a:t>
            </a:r>
            <a:r>
              <a:rPr lang="ko-KR" altLang="en-US" sz="48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이모티콘을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사용하여 직접 마주하지 않고 귀엽게 항의하고 귀엽게 사과하는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,,</a:t>
            </a:r>
          </a:p>
        </p:txBody>
      </p:sp>
    </p:spTree>
    <p:extLst>
      <p:ext uri="{BB962C8B-B14F-4D97-AF65-F5344CB8AC3E}">
        <p14:creationId xmlns:p14="http://schemas.microsoft.com/office/powerpoint/2010/main" val="4015261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9EA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/>
          <p:nvPr/>
        </p:nvSpPr>
        <p:spPr>
          <a:xfrm>
            <a:off x="0" y="5969844"/>
            <a:ext cx="24384000" cy="164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Arial"/>
              <a:buNone/>
              <a:tabLst/>
              <a:defRPr/>
            </a:pPr>
            <a:r>
              <a:rPr lang="en-US" altLang="ko-KR" sz="100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QR</a:t>
            </a:r>
            <a:r>
              <a:rPr lang="ko-KR" altLang="en-US" sz="100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코드로 이웃 추가</a:t>
            </a:r>
            <a:r>
              <a:rPr lang="en-US" altLang="ko-KR" sz="100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 + </a:t>
            </a:r>
            <a:r>
              <a:rPr lang="ko-KR" altLang="en-US" sz="100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이모티콘 보내기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52" name="Google Shape;152;p8"/>
          <p:cNvSpPr txBox="1"/>
          <p:nvPr/>
        </p:nvSpPr>
        <p:spPr>
          <a:xfrm>
            <a:off x="3752883" y="4748036"/>
            <a:ext cx="17225562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BE1FF"/>
              </a:buClr>
              <a:buSzPts val="4500"/>
              <a:buFont typeface="Arial"/>
              <a:buNone/>
              <a:tabLst/>
              <a:defRPr/>
            </a:pPr>
            <a:r>
              <a:rPr lang="ko-KR" altLang="en-US" sz="4500" dirty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저희 팀이 추가한 기능은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4" name="Google Shape;152;p8"/>
          <p:cNvSpPr txBox="1"/>
          <p:nvPr/>
        </p:nvSpPr>
        <p:spPr>
          <a:xfrm>
            <a:off x="3752883" y="7899538"/>
            <a:ext cx="17225562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BE1FF"/>
              </a:buClr>
              <a:buSzPts val="4500"/>
              <a:buFont typeface="Arial"/>
              <a:buNone/>
              <a:tabLst/>
              <a:defRPr/>
            </a:pPr>
            <a:r>
              <a:rPr lang="ko-KR" altLang="en-US" sz="4500" dirty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입니다</a:t>
            </a:r>
            <a:r>
              <a:rPr lang="en-US" altLang="ko-KR" sz="4500" dirty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!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861659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세부 내용 및 기대 효과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1" y="3422719"/>
            <a:ext cx="18264553" cy="586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685800" indent="-685800">
              <a:lnSpc>
                <a:spcPct val="130000"/>
              </a:lnSpc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QR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코드를 이웃추가를 할 수 있다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 </a:t>
            </a:r>
            <a:b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</a:b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추가된 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QR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코드를 바탕으로 해당 호수와 채팅을 할 수 있다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 </a:t>
            </a:r>
            <a:b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</a:b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685800" indent="-685800">
              <a:lnSpc>
                <a:spcPct val="130000"/>
              </a:lnSpc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아파트 입주민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빌라 입주민들과 같이 다세대 공동 주택에 거주하고 있는 사람들이 사용할 수 있다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 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이모티콘 채팅 기능을 통해 감정 상하지 않게 층간소음에 대한 나의 의견을 전달할 수 있다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7505" y="8907553"/>
            <a:ext cx="4735481" cy="398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638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세부 내용 및 기대 효과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7C59D8-FF18-4C9E-BF23-1A6A5BF8E764}"/>
              </a:ext>
            </a:extLst>
          </p:cNvPr>
          <p:cNvSpPr txBox="1"/>
          <p:nvPr/>
        </p:nvSpPr>
        <p:spPr>
          <a:xfrm>
            <a:off x="1219201" y="2743200"/>
            <a:ext cx="1739987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401</a:t>
            </a: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호가 너무 시끄러워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. </a:t>
            </a:r>
            <a:endParaRPr lang="ko-KR" altLang="en-US" sz="5000" dirty="0">
              <a:latin typeface="Noto Sans KR Black" panose="020B0600000101010101" charset="-127"/>
              <a:ea typeface="Noto Sans KR Black" panose="020B0600000101010101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A0A02C-9B0D-474E-B83D-6CEFCFA85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7672" y="2195632"/>
            <a:ext cx="1209675" cy="13633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0F8E93-9FA5-425C-8178-4BCC9194E79D}"/>
              </a:ext>
            </a:extLst>
          </p:cNvPr>
          <p:cNvSpPr txBox="1"/>
          <p:nvPr/>
        </p:nvSpPr>
        <p:spPr>
          <a:xfrm>
            <a:off x="1219201" y="3533775"/>
            <a:ext cx="1739987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올라갈까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? </a:t>
            </a: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그럼 싸움 날 거 같은데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.. </a:t>
            </a:r>
            <a:b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</a:br>
            <a:b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</a:b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아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 </a:t>
            </a: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맞다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! </a:t>
            </a: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층간소음 앱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! </a:t>
            </a: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이걸로 말하자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. </a:t>
            </a:r>
            <a:endParaRPr lang="ko-KR" altLang="en-US" sz="5000" dirty="0">
              <a:latin typeface="Noto Sans KR Black" panose="020B0600000101010101" charset="-127"/>
              <a:ea typeface="Noto Sans KR Black" panose="020B0600000101010101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ED6F2C-2DBF-4D82-8F68-893FB482BC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995" y="6132786"/>
            <a:ext cx="7000875" cy="71702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1A3C8C-D34F-4002-B548-BE37E9FC2C43}"/>
              </a:ext>
            </a:extLst>
          </p:cNvPr>
          <p:cNvSpPr txBox="1"/>
          <p:nvPr/>
        </p:nvSpPr>
        <p:spPr>
          <a:xfrm>
            <a:off x="13821597" y="2718167"/>
            <a:ext cx="934320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401</a:t>
            </a: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호 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: </a:t>
            </a: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헐 내가 시끄러웠구나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… </a:t>
            </a:r>
            <a:b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</a:b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미안해요 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601</a:t>
            </a:r>
            <a:r>
              <a:rPr lang="ko-KR" altLang="en-US" sz="5000" dirty="0">
                <a:latin typeface="Noto Sans KR Black" panose="020B0600000101010101" charset="-127"/>
                <a:ea typeface="Noto Sans KR Black" panose="020B0600000101010101" charset="-127"/>
              </a:rPr>
              <a:t>호</a:t>
            </a:r>
            <a:r>
              <a:rPr lang="en-US" altLang="ko-KR" sz="5000" dirty="0">
                <a:latin typeface="Noto Sans KR Black" panose="020B0600000101010101" charset="-127"/>
                <a:ea typeface="Noto Sans KR Black" panose="020B0600000101010101" charset="-127"/>
              </a:rPr>
              <a:t>! </a:t>
            </a:r>
            <a:endParaRPr lang="ko-KR" altLang="en-US" sz="5000" dirty="0">
              <a:latin typeface="Noto Sans KR Black" panose="020B0600000101010101" charset="-127"/>
              <a:ea typeface="Noto Sans KR Black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DFFD2CA-35A4-4192-977D-18955D6D77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55123" y="4646009"/>
            <a:ext cx="6276150" cy="81310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E66204-9728-40FE-A39E-705E17C13C7F}"/>
              </a:ext>
            </a:extLst>
          </p:cNvPr>
          <p:cNvSpPr txBox="1"/>
          <p:nvPr/>
        </p:nvSpPr>
        <p:spPr>
          <a:xfrm>
            <a:off x="13984014" y="13026067"/>
            <a:ext cx="105471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chemeClr val="accent3">
                    <a:lumMod val="75000"/>
                  </a:schemeClr>
                </a:solidFill>
                <a:latin typeface="Noto Sans KR Black" panose="020B0600000101010101" charset="-127"/>
                <a:ea typeface="Noto Sans KR Black" panose="020B0600000101010101" charset="-127"/>
              </a:rPr>
              <a:t>서로 감정 상하지 않고도</a:t>
            </a:r>
            <a:r>
              <a:rPr lang="en-US" altLang="ko-KR" sz="3000" dirty="0">
                <a:solidFill>
                  <a:schemeClr val="accent3">
                    <a:lumMod val="75000"/>
                  </a:schemeClr>
                </a:solidFill>
                <a:latin typeface="Noto Sans KR Black" panose="020B0600000101010101" charset="-127"/>
                <a:ea typeface="Noto Sans KR Black" panose="020B0600000101010101" charset="-127"/>
              </a:rPr>
              <a:t>, </a:t>
            </a:r>
            <a:r>
              <a:rPr lang="ko-KR" altLang="en-US" sz="3000" dirty="0">
                <a:solidFill>
                  <a:schemeClr val="accent3">
                    <a:lumMod val="75000"/>
                  </a:schemeClr>
                </a:solidFill>
                <a:latin typeface="Noto Sans KR Black" panose="020B0600000101010101" charset="-127"/>
                <a:ea typeface="Noto Sans KR Black" panose="020B0600000101010101" charset="-127"/>
              </a:rPr>
              <a:t>층간소음에 대한 의사표현 가능</a:t>
            </a:r>
            <a:r>
              <a:rPr lang="en-US" altLang="ko-KR" sz="3000" dirty="0">
                <a:solidFill>
                  <a:schemeClr val="accent3">
                    <a:lumMod val="75000"/>
                  </a:schemeClr>
                </a:solidFill>
                <a:latin typeface="Noto Sans KR Black" panose="020B0600000101010101" charset="-127"/>
                <a:ea typeface="Noto Sans KR Black" panose="020B0600000101010101" charset="-127"/>
              </a:rPr>
              <a:t>! </a:t>
            </a:r>
            <a:endParaRPr lang="ko-KR" altLang="en-US" sz="3000" dirty="0">
              <a:solidFill>
                <a:schemeClr val="accent3">
                  <a:lumMod val="75000"/>
                </a:schemeClr>
              </a:solidFill>
              <a:latin typeface="Noto Sans KR Black" panose="020B0600000101010101" charset="-127"/>
              <a:ea typeface="Noto Sans KR Black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6641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디자인 </a:t>
            </a:r>
            <a:r>
              <a:rPr lang="en-US" altLang="ko-KR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 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앱 스크린샷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9801746" y="1132777"/>
            <a:ext cx="12408877" cy="106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기능 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: QR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코드 스캔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35079" y="2921924"/>
            <a:ext cx="5533292" cy="97067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스크린샷, 시계이(가) 표시된 사진&#10;&#10;자동 생성된 설명">
            <a:extLst>
              <a:ext uri="{FF2B5EF4-FFF2-40B4-BE49-F238E27FC236}">
                <a16:creationId xmlns:a16="http://schemas.microsoft.com/office/drawing/2014/main" id="{7A295885-2509-4B0A-AFCC-A647BDE3B2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71" b="5525"/>
          <a:stretch/>
        </p:blipFill>
        <p:spPr>
          <a:xfrm>
            <a:off x="1535080" y="2510118"/>
            <a:ext cx="5533292" cy="10560423"/>
          </a:xfrm>
          <a:prstGeom prst="rect">
            <a:avLst/>
          </a:prstGeom>
        </p:spPr>
      </p:pic>
      <p:sp>
        <p:nvSpPr>
          <p:cNvPr id="10" name="Rectangle 1">
            <a:extLst>
              <a:ext uri="{FF2B5EF4-FFF2-40B4-BE49-F238E27FC236}">
                <a16:creationId xmlns:a16="http://schemas.microsoft.com/office/drawing/2014/main" id="{1207E31A-0167-498E-8A2D-4F081CE990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1746" y="2513805"/>
            <a:ext cx="11026587" cy="1055673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Widget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BuildContext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Scaffold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body: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mainAxisAlignment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MainAxisAlignment.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children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&lt;Widget&gt;[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Container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EdgeInsets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only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bottom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Lottie.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asset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assets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raw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qr.json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150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150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고딕10" panose="02020600000000000000" pitchFamily="18" charset="-127"/>
                <a:ea typeface="a고딕10" panose="02020600000000000000" pitchFamily="18" charset="-127"/>
              </a:rPr>
              <a:t>환영합니다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고딕10" panose="02020600000000000000" pitchFamily="18" charset="-127"/>
                <a:ea typeface="a고딕10" panose="02020600000000000000" pitchFamily="18" charset="-127"/>
              </a:rPr>
              <a:t>본인의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QR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고딕10" panose="02020600000000000000" pitchFamily="18" charset="-127"/>
                <a:ea typeface="a고딕10" panose="02020600000000000000" pitchFamily="18" charset="-127"/>
              </a:rPr>
              <a:t>코드를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고딕10" panose="02020600000000000000" pitchFamily="18" charset="-127"/>
                <a:ea typeface="a고딕10" panose="02020600000000000000" pitchFamily="18" charset="-127"/>
              </a:rPr>
              <a:t> 스캔해 로그인을 진행해 주세요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."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Container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EdgeInsets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only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RaisedButton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child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"QR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고딕10" panose="02020600000000000000" pitchFamily="18" charset="-127"/>
                <a:ea typeface="a고딕10" panose="02020600000000000000" pitchFamily="18" charset="-127"/>
              </a:rPr>
              <a:t>스캔하기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TextStyle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Colors.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Colors.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onPressed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() =&gt;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scan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]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ko-KR" altLang="ko-KR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5E520362-144B-42DE-A07C-5BB49E2DED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00414" y="645459"/>
            <a:ext cx="3827919" cy="138499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lottie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^0.5.1</a:t>
            </a:r>
            <a:b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qrscan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^0.2.17</a:t>
            </a:r>
            <a:endParaRPr kumimoji="0" lang="ko-KR" altLang="ko-KR" sz="6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993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디자인 </a:t>
            </a:r>
            <a:r>
              <a:rPr lang="en-US" altLang="ko-KR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 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앱 스크린샷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35079" y="2921924"/>
            <a:ext cx="5533292" cy="97067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스크린샷, 시계이(가) 표시된 사진&#10;&#10;자동 생성된 설명">
            <a:extLst>
              <a:ext uri="{FF2B5EF4-FFF2-40B4-BE49-F238E27FC236}">
                <a16:creationId xmlns:a16="http://schemas.microsoft.com/office/drawing/2014/main" id="{E4D80A1B-DAA2-4796-8B32-669F5C9B74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71" b="5525"/>
          <a:stretch/>
        </p:blipFill>
        <p:spPr>
          <a:xfrm>
            <a:off x="1535080" y="2510118"/>
            <a:ext cx="5533292" cy="10560423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AFE214B7-617F-4514-90FC-779BC081F0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71" b="5525"/>
          <a:stretch/>
        </p:blipFill>
        <p:spPr>
          <a:xfrm>
            <a:off x="1535080" y="2510118"/>
            <a:ext cx="5533291" cy="10560423"/>
          </a:xfrm>
          <a:prstGeom prst="rect">
            <a:avLst/>
          </a:prstGeom>
        </p:spPr>
      </p:pic>
      <p:sp>
        <p:nvSpPr>
          <p:cNvPr id="7" name="Google Shape;108;p3">
            <a:extLst>
              <a:ext uri="{FF2B5EF4-FFF2-40B4-BE49-F238E27FC236}">
                <a16:creationId xmlns:a16="http://schemas.microsoft.com/office/drawing/2014/main" id="{D5A2F9B9-2143-40A9-8FE6-E5B831FD3B31}"/>
              </a:ext>
            </a:extLst>
          </p:cNvPr>
          <p:cNvSpPr txBox="1"/>
          <p:nvPr/>
        </p:nvSpPr>
        <p:spPr>
          <a:xfrm>
            <a:off x="9801746" y="1169710"/>
            <a:ext cx="12408877" cy="106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기능 </a:t>
            </a:r>
            <a:r>
              <a:rPr lang="en-US" altLang="ko-KR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: </a:t>
            </a:r>
            <a:r>
              <a:rPr lang="ko-KR" altLang="en-US" sz="48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데시벨 측정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73E28234-7BEE-49C3-85DC-D9EB8BAAB1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1746" y="2760025"/>
            <a:ext cx="11026587" cy="1006429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Widget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build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BuildContext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context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 {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return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Scaffold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body: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Center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child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Stack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alignment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AlignmentDirectional.</a:t>
            </a:r>
            <a:r>
              <a:rPr lang="ko-KR" altLang="ko-KR" sz="1800" i="1" dirty="0" err="1">
                <a:solidFill>
                  <a:srgbClr val="9876AA"/>
                </a:solidFill>
                <a:latin typeface="Consolas" panose="020B0609020204030204" pitchFamily="49" charset="0"/>
              </a:rPr>
              <a:t>center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children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&lt;Widget&gt;[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SizedBox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width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>
                <a:solidFill>
                  <a:srgbClr val="6897BB"/>
                </a:solidFill>
                <a:latin typeface="Consolas" panose="020B0609020204030204" pitchFamily="49" charset="0"/>
              </a:rPr>
              <a:t>250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height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>
                <a:solidFill>
                  <a:srgbClr val="6897BB"/>
                </a:solidFill>
                <a:latin typeface="Consolas" panose="020B0609020204030204" pitchFamily="49" charset="0"/>
              </a:rPr>
              <a:t>250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child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CircularProgressIndicator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value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currentDecibel</a:t>
            </a:r>
            <a:r>
              <a:rPr lang="ko-KR" altLang="ko-KR" sz="1800" dirty="0">
                <a:solidFill>
                  <a:srgbClr val="9876AA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/ </a:t>
            </a:r>
            <a:r>
              <a:rPr lang="ko-KR" altLang="ko-KR" sz="1800" dirty="0">
                <a:solidFill>
                  <a:srgbClr val="6897BB"/>
                </a:solidFill>
                <a:latin typeface="Consolas" panose="020B0609020204030204" pitchFamily="49" charset="0"/>
              </a:rPr>
              <a:t>100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strokeWidth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>
                <a:solidFill>
                  <a:srgbClr val="6897BB"/>
                </a:solidFill>
                <a:latin typeface="Consolas" panose="020B0609020204030204" pitchFamily="49" charset="0"/>
              </a:rPr>
              <a:t>25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valueColor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AlwaysStoppedAnimation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isSafeDecibel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() ?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Colors.</a:t>
            </a:r>
            <a:r>
              <a:rPr lang="ko-KR" altLang="ko-KR" sz="1800" i="1" dirty="0" err="1">
                <a:solidFill>
                  <a:srgbClr val="9876AA"/>
                </a:solidFill>
                <a:latin typeface="Consolas" panose="020B0609020204030204" pitchFamily="49" charset="0"/>
              </a:rPr>
              <a:t>blue</a:t>
            </a:r>
            <a:r>
              <a:rPr lang="ko-KR" altLang="ko-KR" sz="1800" i="1" dirty="0">
                <a:solidFill>
                  <a:srgbClr val="9876AA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Colors.</a:t>
            </a:r>
            <a:r>
              <a:rPr lang="ko-KR" altLang="ko-KR" sz="1800" i="1" dirty="0" err="1">
                <a:solidFill>
                  <a:srgbClr val="9876AA"/>
                </a:solidFill>
                <a:latin typeface="Consolas" panose="020B0609020204030204" pitchFamily="49" charset="0"/>
              </a:rPr>
              <a:t>red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 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Text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800" dirty="0">
                <a:solidFill>
                  <a:srgbClr val="6A8759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$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currentDecibel</a:t>
            </a:r>
            <a:r>
              <a:rPr lang="ko-KR" altLang="ko-KR" sz="1800" dirty="0">
                <a:solidFill>
                  <a:srgbClr val="6A8759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 err="1">
                <a:solidFill>
                  <a:srgbClr val="6A8759"/>
                </a:solidFill>
                <a:latin typeface="Consolas" panose="020B0609020204030204" pitchFamily="49" charset="0"/>
              </a:rPr>
              <a:t>db</a:t>
            </a:r>
            <a:r>
              <a:rPr lang="ko-KR" altLang="ko-KR" sz="1800" dirty="0">
                <a:solidFill>
                  <a:srgbClr val="6A8759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style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TextStyle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fontSize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>
                <a:solidFill>
                  <a:srgbClr val="6897BB"/>
                </a:solidFill>
                <a:latin typeface="Consolas" panose="020B0609020204030204" pitchFamily="49" charset="0"/>
              </a:rPr>
              <a:t>50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]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floatingActionButton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FloatingActionButton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onPressed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() {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ko-KR" altLang="ko-KR" sz="1800" dirty="0" err="1">
                <a:solidFill>
                  <a:srgbClr val="808080"/>
                </a:solidFill>
                <a:latin typeface="Consolas" panose="020B0609020204030204" pitchFamily="49" charset="0"/>
              </a:rPr>
              <a:t>recording</a:t>
            </a: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 err="1">
                <a:solidFill>
                  <a:srgbClr val="808080"/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중일경우</a:t>
            </a: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ko-KR" altLang="ko-KR" sz="1800" dirty="0">
                <a:solidFill>
                  <a:srgbClr val="808080"/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녹음을 종료하고</a:t>
            </a: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 err="1">
                <a:solidFill>
                  <a:srgbClr val="808080"/>
                </a:solidFill>
                <a:latin typeface="Consolas" panose="020B0609020204030204" pitchFamily="49" charset="0"/>
              </a:rPr>
              <a:t>soundData</a:t>
            </a: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>
                <a:solidFill>
                  <a:srgbClr val="808080"/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정보를 저장한다</a:t>
            </a: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b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 err="1">
                <a:solidFill>
                  <a:srgbClr val="CC7832"/>
                </a:solidFill>
                <a:latin typeface="Consolas" panose="020B0609020204030204" pitchFamily="49" charset="0"/>
              </a:rPr>
              <a:t>if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clip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.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isRecoding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 {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SoundData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data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= 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clip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.finishRecoding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;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print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800" dirty="0">
                <a:solidFill>
                  <a:srgbClr val="6A8759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${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data.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date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}</a:t>
            </a:r>
            <a:r>
              <a:rPr lang="ko-KR" altLang="ko-KR" sz="1800" dirty="0">
                <a:solidFill>
                  <a:srgbClr val="6A8759"/>
                </a:solidFill>
                <a:latin typeface="Consolas" panose="020B0609020204030204" pitchFamily="49" charset="0"/>
              </a:rPr>
              <a:t> :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${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data.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averageDecibel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}</a:t>
            </a:r>
            <a:r>
              <a:rPr lang="ko-KR" altLang="ko-KR" sz="1800" dirty="0">
                <a:solidFill>
                  <a:srgbClr val="6A8759"/>
                </a:solidFill>
                <a:latin typeface="Consolas" panose="020B0609020204030204" pitchFamily="49" charset="0"/>
              </a:rPr>
              <a:t> /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${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data.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maxDecibel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}</a:t>
            </a:r>
            <a:r>
              <a:rPr lang="ko-KR" altLang="ko-KR" sz="1800" dirty="0">
                <a:solidFill>
                  <a:srgbClr val="6A8759"/>
                </a:solidFill>
                <a:latin typeface="Consolas" panose="020B0609020204030204" pitchFamily="49" charset="0"/>
              </a:rPr>
              <a:t>"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;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SqliteUtil.</a:t>
            </a:r>
            <a:r>
              <a:rPr lang="ko-KR" altLang="ko-KR" sz="1800" i="1" dirty="0" err="1">
                <a:solidFill>
                  <a:srgbClr val="FFC66D"/>
                </a:solidFill>
                <a:latin typeface="Consolas" panose="020B0609020204030204" pitchFamily="49" charset="0"/>
              </a:rPr>
              <a:t>onAdd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data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;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}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ko-KR" altLang="ko-KR" sz="1800" dirty="0">
                <a:solidFill>
                  <a:srgbClr val="808080"/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아닐 경우 녹음을 시작한다</a:t>
            </a: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b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808080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 err="1">
                <a:solidFill>
                  <a:srgbClr val="CC7832"/>
                </a:solidFill>
                <a:latin typeface="Consolas" panose="020B0609020204030204" pitchFamily="49" charset="0"/>
              </a:rPr>
              <a:t>else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{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    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clip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.startRecoding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;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 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}</a:t>
            </a:r>
            <a:b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      }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  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child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: 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clip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.</a:t>
            </a:r>
            <a:r>
              <a:rPr lang="ko-KR" altLang="ko-KR" sz="1800" dirty="0" err="1">
                <a:solidFill>
                  <a:srgbClr val="9876AA"/>
                </a:solidFill>
                <a:latin typeface="Consolas" panose="020B0609020204030204" pitchFamily="49" charset="0"/>
              </a:rPr>
              <a:t>isRecoding</a:t>
            </a:r>
            <a:r>
              <a:rPr lang="ko-KR" altLang="ko-KR" sz="1800" dirty="0">
                <a:solidFill>
                  <a:srgbClr val="9876AA"/>
                </a:solidFill>
                <a:latin typeface="Consolas" panose="020B0609020204030204" pitchFamily="49" charset="0"/>
              </a:rPr>
              <a:t>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?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Icon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Icons.</a:t>
            </a:r>
            <a:r>
              <a:rPr lang="ko-KR" altLang="ko-KR" sz="1800" i="1" dirty="0" err="1">
                <a:solidFill>
                  <a:srgbClr val="9876AA"/>
                </a:solidFill>
                <a:latin typeface="Consolas" panose="020B0609020204030204" pitchFamily="49" charset="0"/>
              </a:rPr>
              <a:t>stop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 : </a:t>
            </a:r>
            <a:r>
              <a:rPr lang="ko-KR" altLang="ko-KR" sz="1800" dirty="0" err="1">
                <a:solidFill>
                  <a:srgbClr val="FFC66D"/>
                </a:solidFill>
                <a:latin typeface="Consolas" panose="020B0609020204030204" pitchFamily="49" charset="0"/>
              </a:rPr>
              <a:t>Icon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(</a:t>
            </a:r>
            <a:r>
              <a:rPr lang="ko-KR" altLang="ko-KR" sz="1800" dirty="0" err="1">
                <a:solidFill>
                  <a:srgbClr val="A9B7C6"/>
                </a:solidFill>
                <a:latin typeface="Consolas" panose="020B0609020204030204" pitchFamily="49" charset="0"/>
              </a:rPr>
              <a:t>Icons.</a:t>
            </a:r>
            <a:r>
              <a:rPr lang="ko-KR" altLang="ko-KR" sz="1800" i="1" dirty="0" err="1">
                <a:solidFill>
                  <a:srgbClr val="9876AA"/>
                </a:solidFill>
                <a:latin typeface="Consolas" panose="020B0609020204030204" pitchFamily="49" charset="0"/>
              </a:rPr>
              <a:t>play_arrow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 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,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  </a:t>
            </a: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)</a:t>
            </a:r>
            <a: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  <a:t>;</a:t>
            </a:r>
            <a:br>
              <a:rPr lang="ko-KR" altLang="ko-KR" sz="1800" dirty="0">
                <a:solidFill>
                  <a:srgbClr val="CC7832"/>
                </a:solidFill>
                <a:latin typeface="Consolas" panose="020B0609020204030204" pitchFamily="49" charset="0"/>
              </a:rPr>
            </a:br>
            <a:r>
              <a:rPr lang="ko-KR" altLang="ko-KR" sz="1800" dirty="0">
                <a:solidFill>
                  <a:srgbClr val="A9B7C6"/>
                </a:solidFill>
                <a:latin typeface="Consolas" panose="020B0609020204030204" pitchFamily="49" charset="0"/>
              </a:rPr>
              <a:t>}</a:t>
            </a:r>
            <a:endParaRPr lang="ko-KR" altLang="ko-KR" sz="4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2756318"/>
      </p:ext>
    </p:extLst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8B9D8E2-FF4D-4E29-9DD0-B54D2D47B412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1452</TotalTime>
  <Words>1416</Words>
  <Application>Microsoft Office PowerPoint</Application>
  <PresentationFormat>사용자 지정</PresentationFormat>
  <Paragraphs>52</Paragraphs>
  <Slides>15</Slides>
  <Notes>15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a고딕10</vt:lpstr>
      <vt:lpstr>Noto Sans KR Medium</vt:lpstr>
      <vt:lpstr>Consolas</vt:lpstr>
      <vt:lpstr>Arial</vt:lpstr>
      <vt:lpstr>Helvetica Neue</vt:lpstr>
      <vt:lpstr>Noto Sans KR Bold</vt:lpstr>
      <vt:lpstr>Noto Sans KR Black</vt:lpstr>
      <vt:lpstr>Helvetica Neue Light</vt:lpstr>
      <vt:lpstr>21_BasicWhite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정찬효</dc:creator>
  <cp:lastModifiedBy>이 현주</cp:lastModifiedBy>
  <cp:revision>56</cp:revision>
  <dcterms:modified xsi:type="dcterms:W3CDTF">2020-08-16T08:27:13Z</dcterms:modified>
</cp:coreProperties>
</file>